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52"/>
  </p:notesMasterIdLst>
  <p:handoutMasterIdLst>
    <p:handoutMasterId r:id="rId53"/>
  </p:handoutMasterIdLst>
  <p:sldIdLst>
    <p:sldId id="314" r:id="rId5"/>
    <p:sldId id="346" r:id="rId6"/>
    <p:sldId id="333" r:id="rId7"/>
    <p:sldId id="530" r:id="rId8"/>
    <p:sldId id="337" r:id="rId9"/>
    <p:sldId id="531" r:id="rId10"/>
    <p:sldId id="532" r:id="rId11"/>
    <p:sldId id="533" r:id="rId12"/>
    <p:sldId id="419" r:id="rId13"/>
    <p:sldId id="349" r:id="rId14"/>
    <p:sldId id="534" r:id="rId15"/>
    <p:sldId id="433" r:id="rId16"/>
    <p:sldId id="434" r:id="rId17"/>
    <p:sldId id="535" r:id="rId18"/>
    <p:sldId id="536" r:id="rId19"/>
    <p:sldId id="537" r:id="rId20"/>
    <p:sldId id="538" r:id="rId21"/>
    <p:sldId id="539" r:id="rId22"/>
    <p:sldId id="408" r:id="rId23"/>
    <p:sldId id="540" r:id="rId24"/>
    <p:sldId id="541" r:id="rId25"/>
    <p:sldId id="425" r:id="rId26"/>
    <p:sldId id="463" r:id="rId27"/>
    <p:sldId id="542" r:id="rId28"/>
    <p:sldId id="543" r:id="rId29"/>
    <p:sldId id="544" r:id="rId30"/>
    <p:sldId id="436" r:id="rId31"/>
    <p:sldId id="487" r:id="rId32"/>
    <p:sldId id="545" r:id="rId33"/>
    <p:sldId id="560" r:id="rId34"/>
    <p:sldId id="546" r:id="rId35"/>
    <p:sldId id="547" r:id="rId36"/>
    <p:sldId id="548" r:id="rId37"/>
    <p:sldId id="549" r:id="rId38"/>
    <p:sldId id="550" r:id="rId39"/>
    <p:sldId id="551" r:id="rId40"/>
    <p:sldId id="555" r:id="rId41"/>
    <p:sldId id="556" r:id="rId42"/>
    <p:sldId id="557" r:id="rId43"/>
    <p:sldId id="558" r:id="rId44"/>
    <p:sldId id="559" r:id="rId45"/>
    <p:sldId id="552" r:id="rId46"/>
    <p:sldId id="561" r:id="rId47"/>
    <p:sldId id="351" r:id="rId48"/>
    <p:sldId id="352" r:id="rId49"/>
    <p:sldId id="335" r:id="rId50"/>
    <p:sldId id="332" r:id="rId51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14"/>
            <p14:sldId id="346"/>
            <p14:sldId id="333"/>
            <p14:sldId id="530"/>
            <p14:sldId id="337"/>
            <p14:sldId id="531"/>
            <p14:sldId id="532"/>
            <p14:sldId id="533"/>
            <p14:sldId id="419"/>
            <p14:sldId id="349"/>
            <p14:sldId id="534"/>
            <p14:sldId id="433"/>
            <p14:sldId id="434"/>
            <p14:sldId id="535"/>
            <p14:sldId id="536"/>
            <p14:sldId id="537"/>
            <p14:sldId id="538"/>
            <p14:sldId id="539"/>
            <p14:sldId id="408"/>
            <p14:sldId id="540"/>
            <p14:sldId id="541"/>
            <p14:sldId id="425"/>
            <p14:sldId id="463"/>
            <p14:sldId id="542"/>
            <p14:sldId id="543"/>
            <p14:sldId id="544"/>
            <p14:sldId id="436"/>
            <p14:sldId id="487"/>
            <p14:sldId id="545"/>
            <p14:sldId id="560"/>
            <p14:sldId id="546"/>
            <p14:sldId id="547"/>
            <p14:sldId id="548"/>
            <p14:sldId id="549"/>
            <p14:sldId id="550"/>
            <p14:sldId id="551"/>
            <p14:sldId id="555"/>
            <p14:sldId id="556"/>
            <p14:sldId id="557"/>
            <p14:sldId id="558"/>
            <p14:sldId id="559"/>
            <p14:sldId id="552"/>
            <p14:sldId id="561"/>
            <p14:sldId id="351"/>
            <p14:sldId id="352"/>
            <p14:sldId id="335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FFFFFF"/>
    <a:srgbClr val="F0F0F0"/>
    <a:srgbClr val="F8F8F8"/>
    <a:srgbClr val="FAFAFA"/>
    <a:srgbClr val="EEEEEE"/>
    <a:srgbClr val="E8E8E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7" autoAdjust="0"/>
    <p:restoredTop sz="95033" autoAdjust="0"/>
  </p:normalViewPr>
  <p:slideViewPr>
    <p:cSldViewPr snapToGrid="0" showGuides="1">
      <p:cViewPr>
        <p:scale>
          <a:sx n="100" d="100"/>
          <a:sy n="100" d="100"/>
        </p:scale>
        <p:origin x="1080" y="24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11/02/2023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421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6608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39437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03037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09814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44990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77088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39492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85235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81040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8820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2363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4429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6946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30569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1728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52277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149663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95542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575074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953232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83900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4233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72693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381833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398265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54279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420329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126509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810284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839452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153759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79520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261583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620748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030745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579058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515692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318211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17804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13915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1907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2756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50415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05817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98576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80468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FE5A-2FB8-AE9F-1D0D-204792F3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111" y="2640138"/>
            <a:ext cx="8867777" cy="1577723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Agregación estadística 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para obtención de promedios multianuales compuestos y </a:t>
            </a:r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por fenómeno climatológico</a:t>
            </a:r>
            <a:endParaRPr lang="en-US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B9E084-28B8-DC3F-A193-7DE7F45A04E2}"/>
              </a:ext>
            </a:extLst>
          </p:cNvPr>
          <p:cNvSpPr txBox="1">
            <a:spLocks/>
          </p:cNvSpPr>
          <p:nvPr/>
        </p:nvSpPr>
        <p:spPr>
          <a:xfrm>
            <a:off x="0" y="6410961"/>
            <a:ext cx="12192000" cy="44703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github.com/rcfdtools/R.LTWB</a:t>
            </a:r>
            <a:endParaRPr lang="es-CO" sz="2000" dirty="0">
              <a:solidFill>
                <a:schemeClr val="bg1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AD67B17-5A76-A6EC-F317-90146011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000" y="270000"/>
            <a:ext cx="1800000" cy="6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29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748">
        <p:fade/>
      </p:transition>
    </mc:Choice>
    <mc:Fallback>
      <p:transition spd="med" advTm="8748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79E3831-A262-5346-EE12-25E14B7A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3154" y="6078071"/>
            <a:ext cx="5029200" cy="681320"/>
          </a:xfrm>
        </p:spPr>
        <p:txBody>
          <a:bodyPr anchor="t" anchorCtr="0">
            <a:normAutofit fontScale="90000"/>
          </a:bodyPr>
          <a:lstStyle/>
          <a:p>
            <a:pPr algn="r"/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Convenciones generales en diagramas: clases de entidad en azul, </a:t>
            </a:r>
            <a:r>
              <a:rPr lang="es-CO" sz="1200" b="0" i="1" dirty="0" err="1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datasets</a:t>
            </a:r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 en gris oscuro, grillas en color verde, geo-procesos en rojo, procesos automáticos o semiautomáticos en guiones rojos y procesos manuales en amarillo. Líneas conectoras con guiones corresponden a procedimientos opcionales.</a:t>
            </a:r>
            <a:endParaRPr lang="es-CO" sz="2000" b="1" i="1" dirty="0">
              <a:solidFill>
                <a:schemeClr val="bg1">
                  <a:lumMod val="25000"/>
                </a:schemeClr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833573A-6A52-E283-19CA-F7B1FE947A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5992"/>
          <a:stretch/>
        </p:blipFill>
        <p:spPr>
          <a:xfrm>
            <a:off x="2316000" y="881743"/>
            <a:ext cx="7560000" cy="50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1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183">
        <p:fade/>
      </p:transition>
    </mc:Choice>
    <mc:Fallback>
      <p:transition spd="med" advTm="11183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79E3831-A262-5346-EE12-25E14B7A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3154" y="6078071"/>
            <a:ext cx="5029200" cy="681320"/>
          </a:xfrm>
        </p:spPr>
        <p:txBody>
          <a:bodyPr anchor="t" anchorCtr="0">
            <a:normAutofit fontScale="90000"/>
          </a:bodyPr>
          <a:lstStyle/>
          <a:p>
            <a:pPr algn="r"/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Convenciones generales en diagramas: clases de entidad en azul, </a:t>
            </a:r>
            <a:r>
              <a:rPr lang="es-CO" sz="1200" b="0" i="1" dirty="0" err="1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datasets</a:t>
            </a:r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 en gris oscuro, grillas en color verde, geo-procesos en rojo, procesos automáticos o semiautomáticos en guiones rojos y procesos manuales en amarillo. Líneas conectoras con guiones corresponden a procedimientos opcionales.</a:t>
            </a:r>
            <a:endParaRPr lang="es-CO" sz="2000" b="1" i="1" dirty="0">
              <a:solidFill>
                <a:schemeClr val="bg1">
                  <a:lumMod val="25000"/>
                </a:schemeClr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833573A-6A52-E283-19CA-F7B1FE947A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469"/>
          <a:stretch/>
        </p:blipFill>
        <p:spPr>
          <a:xfrm>
            <a:off x="2316000" y="1187230"/>
            <a:ext cx="7560000" cy="44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19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986">
        <p:fade/>
      </p:transition>
    </mc:Choice>
    <mc:Fallback>
      <p:transition spd="med" advTm="15986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Funcionalidades del 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script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248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761">
        <p:fade/>
      </p:transition>
    </mc:Choice>
    <mc:Fallback>
      <p:transition spd="med" advTm="4761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868" y="1042145"/>
            <a:ext cx="8708932" cy="4858871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estadística de datos diarios a mensuales y anuales.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estadística de datos mensuales a anuales.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Segmentación y agregación de series por fenómeno climatológico.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mensual multianual.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gráficas de análisis.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reporte detallado </a:t>
            </a:r>
            <a:r>
              <a:rPr lang="es-CO" sz="2400" dirty="0" err="1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Markdown</a:t>
            </a: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y tablas de valores agregados y desviaciones estándar en formato de texto separado por comas .</a:t>
            </a:r>
            <a:r>
              <a:rPr lang="es-CO" sz="2400" dirty="0" err="1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csv</a:t>
            </a: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0CD1494A-EE99-4090-AFEA-8118E5986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965945"/>
            <a:ext cx="540000" cy="540000"/>
          </a:xfrm>
          <a:prstGeom prst="rect">
            <a:avLst/>
          </a:prstGeom>
        </p:spPr>
      </p:pic>
      <p:pic>
        <p:nvPicPr>
          <p:cNvPr id="9" name="Graphic 8" descr="Rocket outline">
            <a:extLst>
              <a:ext uri="{FF2B5EF4-FFF2-40B4-BE49-F238E27FC236}">
                <a16:creationId xmlns:a16="http://schemas.microsoft.com/office/drawing/2014/main" id="{719B79E1-9E36-4DF8-CDEA-2E3A1E7F2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1659588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7BE79863-DDC6-1F76-BC6B-75A5A1E7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2330822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526EDACB-8B21-79B7-F11A-E933B501F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5032" y="3315132"/>
            <a:ext cx="540000" cy="540000"/>
          </a:xfrm>
          <a:prstGeom prst="rect">
            <a:avLst/>
          </a:prstGeom>
        </p:spPr>
      </p:pic>
      <p:pic>
        <p:nvPicPr>
          <p:cNvPr id="6" name="Graphic 5" descr="Rocket outline">
            <a:extLst>
              <a:ext uri="{FF2B5EF4-FFF2-40B4-BE49-F238E27FC236}">
                <a16:creationId xmlns:a16="http://schemas.microsoft.com/office/drawing/2014/main" id="{0FE8AFEA-868A-02B2-40E9-E564D9BC7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3929216"/>
            <a:ext cx="540000" cy="540000"/>
          </a:xfrm>
          <a:prstGeom prst="rect">
            <a:avLst/>
          </a:prstGeom>
        </p:spPr>
      </p:pic>
      <p:pic>
        <p:nvPicPr>
          <p:cNvPr id="7" name="Graphic 6" descr="Rocket outline">
            <a:extLst>
              <a:ext uri="{FF2B5EF4-FFF2-40B4-BE49-F238E27FC236}">
                <a16:creationId xmlns:a16="http://schemas.microsoft.com/office/drawing/2014/main" id="{A16CB825-E1F1-51CE-72FE-E8CF5BA31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460045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42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580">
        <p:fade/>
      </p:transition>
    </mc:Choice>
    <mc:Fallback>
      <p:transition spd="med" advTm="558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868" y="1042145"/>
            <a:ext cx="8708932" cy="4858871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estadística de datos diarios a mensuales y anuales.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estadística de datos mensuales a anuales.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Segmentación y agregación de series por fenómeno climatológico.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mensual multianual.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gráficas de análisis.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reporte detallado </a:t>
            </a:r>
            <a:r>
              <a:rPr lang="es-CO" sz="2400" dirty="0" err="1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Markdown</a:t>
            </a: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y tablas de valores agregados y desviaciones estándar en formato de texto separado por comas .</a:t>
            </a:r>
            <a:r>
              <a:rPr lang="es-CO" sz="2400" dirty="0" err="1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csv</a:t>
            </a: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0CD1494A-EE99-4090-AFEA-8118E5986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965945"/>
            <a:ext cx="540000" cy="540000"/>
          </a:xfrm>
          <a:prstGeom prst="rect">
            <a:avLst/>
          </a:prstGeom>
        </p:spPr>
      </p:pic>
      <p:pic>
        <p:nvPicPr>
          <p:cNvPr id="9" name="Graphic 8" descr="Rocket outline">
            <a:extLst>
              <a:ext uri="{FF2B5EF4-FFF2-40B4-BE49-F238E27FC236}">
                <a16:creationId xmlns:a16="http://schemas.microsoft.com/office/drawing/2014/main" id="{719B79E1-9E36-4DF8-CDEA-2E3A1E7F2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1659588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7BE79863-DDC6-1F76-BC6B-75A5A1E7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2330822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526EDACB-8B21-79B7-F11A-E933B501F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5032" y="3315132"/>
            <a:ext cx="540000" cy="540000"/>
          </a:xfrm>
          <a:prstGeom prst="rect">
            <a:avLst/>
          </a:prstGeom>
        </p:spPr>
      </p:pic>
      <p:pic>
        <p:nvPicPr>
          <p:cNvPr id="6" name="Graphic 5" descr="Rocket outline">
            <a:extLst>
              <a:ext uri="{FF2B5EF4-FFF2-40B4-BE49-F238E27FC236}">
                <a16:creationId xmlns:a16="http://schemas.microsoft.com/office/drawing/2014/main" id="{0FE8AFEA-868A-02B2-40E9-E564D9BC7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3929216"/>
            <a:ext cx="540000" cy="540000"/>
          </a:xfrm>
          <a:prstGeom prst="rect">
            <a:avLst/>
          </a:prstGeom>
        </p:spPr>
      </p:pic>
      <p:pic>
        <p:nvPicPr>
          <p:cNvPr id="7" name="Graphic 6" descr="Rocket outline">
            <a:extLst>
              <a:ext uri="{FF2B5EF4-FFF2-40B4-BE49-F238E27FC236}">
                <a16:creationId xmlns:a16="http://schemas.microsoft.com/office/drawing/2014/main" id="{A16CB825-E1F1-51CE-72FE-E8CF5BA31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460045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32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335">
        <p:fade/>
      </p:transition>
    </mc:Choice>
    <mc:Fallback>
      <p:transition spd="med" advTm="4335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868" y="1042145"/>
            <a:ext cx="8708932" cy="4858871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estadística de datos diarios a mensuales y anuales.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estadística de datos mensuales a anuales.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Segmentación y agregación de series por fenómeno climatológico.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mensual multianual.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gráficas de análisis.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reporte detallado </a:t>
            </a:r>
            <a:r>
              <a:rPr lang="es-CO" sz="2400" dirty="0" err="1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Markdown</a:t>
            </a: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y tablas de valores agregados y desviaciones estándar en formato de texto separado por comas .</a:t>
            </a:r>
            <a:r>
              <a:rPr lang="es-CO" sz="2400" dirty="0" err="1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csv</a:t>
            </a: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0CD1494A-EE99-4090-AFEA-8118E5986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965945"/>
            <a:ext cx="540000" cy="540000"/>
          </a:xfrm>
          <a:prstGeom prst="rect">
            <a:avLst/>
          </a:prstGeom>
        </p:spPr>
      </p:pic>
      <p:pic>
        <p:nvPicPr>
          <p:cNvPr id="9" name="Graphic 8" descr="Rocket outline">
            <a:extLst>
              <a:ext uri="{FF2B5EF4-FFF2-40B4-BE49-F238E27FC236}">
                <a16:creationId xmlns:a16="http://schemas.microsoft.com/office/drawing/2014/main" id="{719B79E1-9E36-4DF8-CDEA-2E3A1E7F2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1659588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7BE79863-DDC6-1F76-BC6B-75A5A1E7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2330822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526EDACB-8B21-79B7-F11A-E933B501F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5032" y="3315132"/>
            <a:ext cx="540000" cy="540000"/>
          </a:xfrm>
          <a:prstGeom prst="rect">
            <a:avLst/>
          </a:prstGeom>
        </p:spPr>
      </p:pic>
      <p:pic>
        <p:nvPicPr>
          <p:cNvPr id="6" name="Graphic 5" descr="Rocket outline">
            <a:extLst>
              <a:ext uri="{FF2B5EF4-FFF2-40B4-BE49-F238E27FC236}">
                <a16:creationId xmlns:a16="http://schemas.microsoft.com/office/drawing/2014/main" id="{0FE8AFEA-868A-02B2-40E9-E564D9BC7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3929216"/>
            <a:ext cx="540000" cy="540000"/>
          </a:xfrm>
          <a:prstGeom prst="rect">
            <a:avLst/>
          </a:prstGeom>
        </p:spPr>
      </p:pic>
      <p:pic>
        <p:nvPicPr>
          <p:cNvPr id="7" name="Graphic 6" descr="Rocket outline">
            <a:extLst>
              <a:ext uri="{FF2B5EF4-FFF2-40B4-BE49-F238E27FC236}">
                <a16:creationId xmlns:a16="http://schemas.microsoft.com/office/drawing/2014/main" id="{A16CB825-E1F1-51CE-72FE-E8CF5BA31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460045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23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820">
        <p:fade/>
      </p:transition>
    </mc:Choice>
    <mc:Fallback>
      <p:transition spd="med" advTm="482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868" y="1042145"/>
            <a:ext cx="8708932" cy="4858871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estadística de datos diarios a mensuales y anuales.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estadística de datos mensuales a anuales.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Segmentación y agregación de series por fenómeno climatológico.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mensual multianual.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gráficas de análisis.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reporte detallado </a:t>
            </a:r>
            <a:r>
              <a:rPr lang="es-CO" sz="2400" dirty="0" err="1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Markdown</a:t>
            </a: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y tablas de valores agregados y desviaciones estándar en formato de texto separado por comas .</a:t>
            </a:r>
            <a:r>
              <a:rPr lang="es-CO" sz="2400" dirty="0" err="1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csv</a:t>
            </a: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0CD1494A-EE99-4090-AFEA-8118E5986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965945"/>
            <a:ext cx="540000" cy="540000"/>
          </a:xfrm>
          <a:prstGeom prst="rect">
            <a:avLst/>
          </a:prstGeom>
        </p:spPr>
      </p:pic>
      <p:pic>
        <p:nvPicPr>
          <p:cNvPr id="9" name="Graphic 8" descr="Rocket outline">
            <a:extLst>
              <a:ext uri="{FF2B5EF4-FFF2-40B4-BE49-F238E27FC236}">
                <a16:creationId xmlns:a16="http://schemas.microsoft.com/office/drawing/2014/main" id="{719B79E1-9E36-4DF8-CDEA-2E3A1E7F2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1659588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7BE79863-DDC6-1F76-BC6B-75A5A1E7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2330822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526EDACB-8B21-79B7-F11A-E933B501F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5032" y="3315132"/>
            <a:ext cx="540000" cy="540000"/>
          </a:xfrm>
          <a:prstGeom prst="rect">
            <a:avLst/>
          </a:prstGeom>
        </p:spPr>
      </p:pic>
      <p:pic>
        <p:nvPicPr>
          <p:cNvPr id="6" name="Graphic 5" descr="Rocket outline">
            <a:extLst>
              <a:ext uri="{FF2B5EF4-FFF2-40B4-BE49-F238E27FC236}">
                <a16:creationId xmlns:a16="http://schemas.microsoft.com/office/drawing/2014/main" id="{0FE8AFEA-868A-02B2-40E9-E564D9BC7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3929216"/>
            <a:ext cx="540000" cy="540000"/>
          </a:xfrm>
          <a:prstGeom prst="rect">
            <a:avLst/>
          </a:prstGeom>
        </p:spPr>
      </p:pic>
      <p:pic>
        <p:nvPicPr>
          <p:cNvPr id="7" name="Graphic 6" descr="Rocket outline">
            <a:extLst>
              <a:ext uri="{FF2B5EF4-FFF2-40B4-BE49-F238E27FC236}">
                <a16:creationId xmlns:a16="http://schemas.microsoft.com/office/drawing/2014/main" id="{A16CB825-E1F1-51CE-72FE-E8CF5BA31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460045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96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60">
        <p:fade/>
      </p:transition>
    </mc:Choice>
    <mc:Fallback>
      <p:transition spd="med" advTm="336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868" y="1042145"/>
            <a:ext cx="8708932" cy="4858871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estadística de datos diarios a mensuales y anuales.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estadística de datos mensuales a anuales.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Segmentación y agregación de series por fenómeno climatológico.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mensual multianual.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gráficas de análisis.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reporte detallado </a:t>
            </a:r>
            <a:r>
              <a:rPr lang="es-CO" sz="2400" dirty="0" err="1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Markdown</a:t>
            </a: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y tablas de valores agregados y desviaciones estándar en formato de texto separado por comas .</a:t>
            </a:r>
            <a:r>
              <a:rPr lang="es-CO" sz="2400" dirty="0" err="1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csv</a:t>
            </a: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0CD1494A-EE99-4090-AFEA-8118E5986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965945"/>
            <a:ext cx="540000" cy="540000"/>
          </a:xfrm>
          <a:prstGeom prst="rect">
            <a:avLst/>
          </a:prstGeom>
        </p:spPr>
      </p:pic>
      <p:pic>
        <p:nvPicPr>
          <p:cNvPr id="9" name="Graphic 8" descr="Rocket outline">
            <a:extLst>
              <a:ext uri="{FF2B5EF4-FFF2-40B4-BE49-F238E27FC236}">
                <a16:creationId xmlns:a16="http://schemas.microsoft.com/office/drawing/2014/main" id="{719B79E1-9E36-4DF8-CDEA-2E3A1E7F2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1659588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7BE79863-DDC6-1F76-BC6B-75A5A1E7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2330822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526EDACB-8B21-79B7-F11A-E933B501F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5032" y="3315132"/>
            <a:ext cx="540000" cy="540000"/>
          </a:xfrm>
          <a:prstGeom prst="rect">
            <a:avLst/>
          </a:prstGeom>
        </p:spPr>
      </p:pic>
      <p:pic>
        <p:nvPicPr>
          <p:cNvPr id="6" name="Graphic 5" descr="Rocket outline">
            <a:extLst>
              <a:ext uri="{FF2B5EF4-FFF2-40B4-BE49-F238E27FC236}">
                <a16:creationId xmlns:a16="http://schemas.microsoft.com/office/drawing/2014/main" id="{0FE8AFEA-868A-02B2-40E9-E564D9BC7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3929216"/>
            <a:ext cx="540000" cy="540000"/>
          </a:xfrm>
          <a:prstGeom prst="rect">
            <a:avLst/>
          </a:prstGeom>
        </p:spPr>
      </p:pic>
      <p:pic>
        <p:nvPicPr>
          <p:cNvPr id="7" name="Graphic 6" descr="Rocket outline">
            <a:extLst>
              <a:ext uri="{FF2B5EF4-FFF2-40B4-BE49-F238E27FC236}">
                <a16:creationId xmlns:a16="http://schemas.microsoft.com/office/drawing/2014/main" id="{A16CB825-E1F1-51CE-72FE-E8CF5BA31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460045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33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53">
        <p:fade/>
      </p:transition>
    </mc:Choice>
    <mc:Fallback>
      <p:transition spd="med" advTm="3353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868" y="1042145"/>
            <a:ext cx="8708932" cy="4858871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estadística de datos diarios a mensuales y anuales.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estadística de datos mensuales a anuales.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Segmentación y agregación de series por fenómeno climatológico.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mensual multianual.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gráficas de análisis.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reporte detallado 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Markdown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y tablas de valores agregados y desviaciones estándar en formato de texto separado por comas .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csv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0CD1494A-EE99-4090-AFEA-8118E5986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965945"/>
            <a:ext cx="540000" cy="540000"/>
          </a:xfrm>
          <a:prstGeom prst="rect">
            <a:avLst/>
          </a:prstGeom>
        </p:spPr>
      </p:pic>
      <p:pic>
        <p:nvPicPr>
          <p:cNvPr id="9" name="Graphic 8" descr="Rocket outline">
            <a:extLst>
              <a:ext uri="{FF2B5EF4-FFF2-40B4-BE49-F238E27FC236}">
                <a16:creationId xmlns:a16="http://schemas.microsoft.com/office/drawing/2014/main" id="{719B79E1-9E36-4DF8-CDEA-2E3A1E7F2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1659588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7BE79863-DDC6-1F76-BC6B-75A5A1E7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2330822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526EDACB-8B21-79B7-F11A-E933B501F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5032" y="3315132"/>
            <a:ext cx="540000" cy="540000"/>
          </a:xfrm>
          <a:prstGeom prst="rect">
            <a:avLst/>
          </a:prstGeom>
        </p:spPr>
      </p:pic>
      <p:pic>
        <p:nvPicPr>
          <p:cNvPr id="6" name="Graphic 5" descr="Rocket outline">
            <a:extLst>
              <a:ext uri="{FF2B5EF4-FFF2-40B4-BE49-F238E27FC236}">
                <a16:creationId xmlns:a16="http://schemas.microsoft.com/office/drawing/2014/main" id="{0FE8AFEA-868A-02B2-40E9-E564D9BC7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3929216"/>
            <a:ext cx="540000" cy="540000"/>
          </a:xfrm>
          <a:prstGeom prst="rect">
            <a:avLst/>
          </a:prstGeom>
        </p:spPr>
      </p:pic>
      <p:pic>
        <p:nvPicPr>
          <p:cNvPr id="7" name="Graphic 6" descr="Rocket outline">
            <a:extLst>
              <a:ext uri="{FF2B5EF4-FFF2-40B4-BE49-F238E27FC236}">
                <a16:creationId xmlns:a16="http://schemas.microsoft.com/office/drawing/2014/main" id="{A16CB825-E1F1-51CE-72FE-E8CF5BA31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460045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4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474">
        <p:fade/>
      </p:transition>
    </mc:Choice>
    <mc:Fallback>
      <p:transition spd="med" advTm="10474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1A92D2-C7BD-8A3B-6331-7DB2372D24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94"/>
          <a:stretch/>
        </p:blipFill>
        <p:spPr>
          <a:xfrm>
            <a:off x="223837" y="175579"/>
            <a:ext cx="11744325" cy="650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10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881">
        <p:fade/>
      </p:transition>
    </mc:Choice>
    <mc:Fallback>
      <p:transition spd="med" advTm="13881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831" y="2510117"/>
            <a:ext cx="9170338" cy="1837765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Luego de validadas y completadas las series, y de realizada la marcación de años por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fenómeno climatológico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se efectúa el proceso de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agregación estadística 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para obtener los valores promedio multianuales requeridos en cada estación por parámetro hidro-climatológico y para su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interpolación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espacial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8563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2337">
        <p:fade/>
      </p:transition>
    </mc:Choice>
    <mc:Fallback>
      <p:transition spd="med" advTm="22337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2A4B60-03EB-AEFA-A140-BD3E27AA0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809" y="1361786"/>
            <a:ext cx="9726382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18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429">
        <p:fade/>
      </p:transition>
    </mc:Choice>
    <mc:Fallback>
      <p:transition spd="med" advTm="29429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.LTWB">
            <a:extLst>
              <a:ext uri="{FF2B5EF4-FFF2-40B4-BE49-F238E27FC236}">
                <a16:creationId xmlns:a16="http://schemas.microsoft.com/office/drawing/2014/main" id="{9070F8DA-2780-9F9C-23D9-DE7B517A3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" y="730903"/>
            <a:ext cx="11820525" cy="539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589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340">
        <p:fade/>
      </p:transition>
    </mc:Choice>
    <mc:Fallback>
      <p:transition spd="med" advTm="634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.LTWB">
            <a:extLst>
              <a:ext uri="{FF2B5EF4-FFF2-40B4-BE49-F238E27FC236}">
                <a16:creationId xmlns:a16="http://schemas.microsoft.com/office/drawing/2014/main" id="{0DE11B92-31A3-D977-D2F7-B16B2BF39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B03DB0-0000-4D5D-73E3-B573912FD3A9}"/>
              </a:ext>
            </a:extLst>
          </p:cNvPr>
          <p:cNvSpPr/>
          <p:nvPr/>
        </p:nvSpPr>
        <p:spPr>
          <a:xfrm>
            <a:off x="2097742" y="472531"/>
            <a:ext cx="3998258" cy="289711"/>
          </a:xfrm>
          <a:prstGeom prst="roundRect">
            <a:avLst/>
          </a:prstGeom>
          <a:noFill/>
          <a:ln w="28575"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076" name="Picture 4" descr="R.LTWB">
            <a:extLst>
              <a:ext uri="{FF2B5EF4-FFF2-40B4-BE49-F238E27FC236}">
                <a16:creationId xmlns:a16="http://schemas.microsoft.com/office/drawing/2014/main" id="{2B74C160-9705-52ED-0AB4-4EBABEC5F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3" y="4490873"/>
            <a:ext cx="8124825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125B9D7-DC46-0DD2-9B58-0841F038A93B}"/>
              </a:ext>
            </a:extLst>
          </p:cNvPr>
          <p:cNvSpPr/>
          <p:nvPr/>
        </p:nvSpPr>
        <p:spPr>
          <a:xfrm>
            <a:off x="3890963" y="5415841"/>
            <a:ext cx="3300412" cy="1129553"/>
          </a:xfrm>
          <a:prstGeom prst="roundRect">
            <a:avLst/>
          </a:prstGeom>
          <a:noFill/>
          <a:ln w="28575"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162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153">
        <p:fade/>
      </p:transition>
    </mc:Choice>
    <mc:Fallback>
      <p:transition spd="med" advTm="8153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.LTWB">
            <a:extLst>
              <a:ext uri="{FF2B5EF4-FFF2-40B4-BE49-F238E27FC236}">
                <a16:creationId xmlns:a16="http://schemas.microsoft.com/office/drawing/2014/main" id="{0434C2AA-2B67-29CF-B178-33A03C8FF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.LTWB">
            <a:extLst>
              <a:ext uri="{FF2B5EF4-FFF2-40B4-BE49-F238E27FC236}">
                <a16:creationId xmlns:a16="http://schemas.microsoft.com/office/drawing/2014/main" id="{97EF862D-2C6E-8283-57D3-935DA2BD9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5" y="347215"/>
            <a:ext cx="4581525" cy="308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.LTWB">
            <a:extLst>
              <a:ext uri="{FF2B5EF4-FFF2-40B4-BE49-F238E27FC236}">
                <a16:creationId xmlns:a16="http://schemas.microsoft.com/office/drawing/2014/main" id="{BCB6DB8C-4634-AD65-FF42-8F833C3A1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925" y="3591760"/>
            <a:ext cx="6057900" cy="308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058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728">
        <p:fade/>
      </p:transition>
    </mc:Choice>
    <mc:Fallback>
      <p:transition spd="med" advTm="4728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.LTWB">
            <a:extLst>
              <a:ext uri="{FF2B5EF4-FFF2-40B4-BE49-F238E27FC236}">
                <a16:creationId xmlns:a16="http://schemas.microsoft.com/office/drawing/2014/main" id="{F7DA47D1-C688-C935-C734-F6068B581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200025"/>
            <a:ext cx="97536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.LTWB">
            <a:extLst>
              <a:ext uri="{FF2B5EF4-FFF2-40B4-BE49-F238E27FC236}">
                <a16:creationId xmlns:a16="http://schemas.microsoft.com/office/drawing/2014/main" id="{1EB581EE-677A-C060-D623-F7B3D9D1A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1962815"/>
            <a:ext cx="6781800" cy="456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314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301">
        <p:fade/>
      </p:transition>
    </mc:Choice>
    <mc:Fallback>
      <p:transition spd="med" advTm="4301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.LTWB">
            <a:extLst>
              <a:ext uri="{FF2B5EF4-FFF2-40B4-BE49-F238E27FC236}">
                <a16:creationId xmlns:a16="http://schemas.microsoft.com/office/drawing/2014/main" id="{83A161FC-62E9-6C00-43B8-ED5DFC432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6" y="666750"/>
            <a:ext cx="10771748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861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710">
        <p:fade/>
      </p:transition>
    </mc:Choice>
    <mc:Fallback>
      <p:transition spd="med" advTm="971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.LTWB">
            <a:extLst>
              <a:ext uri="{FF2B5EF4-FFF2-40B4-BE49-F238E27FC236}">
                <a16:creationId xmlns:a16="http://schemas.microsoft.com/office/drawing/2014/main" id="{DF4E6565-871B-1284-4645-5B7ED64DD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92162"/>
            <a:ext cx="11734800" cy="607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212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438">
        <p:fade/>
      </p:transition>
    </mc:Choice>
    <mc:Fallback>
      <p:transition spd="med" advTm="12438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063" y="2300049"/>
            <a:ext cx="8773874" cy="2129076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Durante el proceso de ejecución del script, se genera automáticamente un reporte científico integrado de resultados en formato 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Markdown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con el nombre 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D:\R.LTWB\.datasets\IDEAM_Agg\Agg_Impute_MICE_Outlier_IQR_Cap_Pivot_PTPM_TT_M.csv.md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que contiene los siguientes resultados mostrados en pantalla.</a:t>
            </a:r>
          </a:p>
        </p:txBody>
      </p:sp>
    </p:spTree>
    <p:extLst>
      <p:ext uri="{BB962C8B-B14F-4D97-AF65-F5344CB8AC3E}">
        <p14:creationId xmlns:p14="http://schemas.microsoft.com/office/powerpoint/2010/main" val="1777715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590">
        <p:fade/>
      </p:transition>
    </mc:Choice>
    <mc:Fallback>
      <p:transition spd="med" advTm="659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79DF1A-ED4C-8E58-302D-643C67C93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42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963">
        <p:fade/>
      </p:transition>
    </mc:Choice>
    <mc:Fallback>
      <p:transition spd="med" advTm="8963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EC1020-480F-65C6-8AD1-E2E5E261B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59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684">
        <p:fade/>
      </p:transition>
    </mc:Choice>
    <mc:Fallback>
      <p:transition spd="med" advTm="1168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47949"/>
            <a:ext cx="9387447" cy="5621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Objetivos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888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04">
        <p:fade/>
      </p:transition>
    </mc:Choice>
    <mc:Fallback>
      <p:transition spd="med" advTm="2704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103965-5839-2AEA-B093-1FA5C97F2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58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557">
        <p:fade/>
      </p:transition>
    </mc:Choice>
    <mc:Fallback>
      <p:transition spd="med" advTm="6557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DF2887-49BF-BB4D-23AD-229E02462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79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10">
        <p:fade/>
      </p:transition>
    </mc:Choice>
    <mc:Fallback>
      <p:transition spd="med" advTm="501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41C2A-B3E9-94D0-CCF4-BEBEAC6AC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20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727">
        <p:fade/>
      </p:transition>
    </mc:Choice>
    <mc:Fallback>
      <p:transition spd="med" advTm="7727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6679AC-3DB9-F29C-441D-1A975A39A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50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033">
        <p:fade/>
      </p:transition>
    </mc:Choice>
    <mc:Fallback>
      <p:transition spd="med" advTm="8033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15CD7-3FF2-4AD5-00D5-DD91C3952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14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643">
        <p:fade/>
      </p:transition>
    </mc:Choice>
    <mc:Fallback>
      <p:transition spd="med" advTm="7643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C5F3BF-6F28-5630-555E-9806A092B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89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885">
        <p:fade/>
      </p:transition>
    </mc:Choice>
    <mc:Fallback>
      <p:transition spd="med" advTm="5885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CFC9B3-341F-11D3-72AC-DCBC9624D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81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354">
        <p:fade/>
      </p:transition>
    </mc:Choice>
    <mc:Fallback>
      <p:transition spd="med" advTm="15354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5D188A-CB3A-0839-8D81-46421D6F0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23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147">
        <p:fade/>
      </p:transition>
    </mc:Choice>
    <mc:Fallback>
      <p:transition spd="med" advTm="8147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3A8C6E-5752-52A5-C6AB-05898125B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78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165">
        <p:fade/>
      </p:transition>
    </mc:Choice>
    <mc:Fallback>
      <p:transition spd="med" advTm="13165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34CBB8-2C06-8A4D-8D75-64F026E1B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66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305">
        <p:fade/>
      </p:transition>
    </mc:Choice>
    <mc:Fallback>
      <p:transition spd="med" advTm="7305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041" y="875607"/>
            <a:ext cx="9593302" cy="5106785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Agregar estadísticamente los registros compuestos de cada estación para obtener los valores promedio multianuales requeridos para la creación de mapas continuos interpolados.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Segmentar las series de datos por parámetro y por fenómeno climatológico (El Niño, La Niña y Neutro) y realizar su agregación a valores promedio multianuales.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Graficar los registros agregados mensuales y anuales de cada parámetro para todas las estaciones del arreglo de datos.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Graficar los valores agregados de promedio multianual para datos compuestos y por fenómeno.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Obtener y graficar valores zonales para cada parámetro estudiado.</a:t>
            </a: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829239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DBD0B961-0E06-6595-0882-CF28E68CE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2151212"/>
            <a:ext cx="540000" cy="540000"/>
          </a:xfrm>
          <a:prstGeom prst="rect">
            <a:avLst/>
          </a:prstGeom>
        </p:spPr>
      </p:pic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45166F72-A62D-640F-2910-BA05A6317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3477980"/>
            <a:ext cx="540000" cy="540000"/>
          </a:xfrm>
          <a:prstGeom prst="rect">
            <a:avLst/>
          </a:prstGeom>
        </p:spPr>
      </p:pic>
      <p:pic>
        <p:nvPicPr>
          <p:cNvPr id="10" name="Graphic 9" descr="Rocket outline">
            <a:extLst>
              <a:ext uri="{FF2B5EF4-FFF2-40B4-BE49-F238E27FC236}">
                <a16:creationId xmlns:a16="http://schemas.microsoft.com/office/drawing/2014/main" id="{C1FF0091-DDB7-3AE4-9BCB-1AB949DBC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406" y="4471580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E9CD0DE3-1D98-B120-C40B-58C5F8E98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544084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19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842">
        <p:fade/>
      </p:transition>
    </mc:Choice>
    <mc:Fallback>
      <p:transition spd="med" advTm="8842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616705-038A-295D-5FC2-3C379C42F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49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349">
        <p:fade/>
      </p:transition>
    </mc:Choice>
    <mc:Fallback>
      <p:transition spd="med" advTm="9349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E1B79-A792-B894-5F46-2E368271C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87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304">
        <p:fade/>
      </p:transition>
    </mc:Choice>
    <mc:Fallback>
      <p:transition spd="med" advTm="16304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A4AD55-9F14-33A6-A891-00E8C2C37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11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098">
        <p:fade/>
      </p:transition>
    </mc:Choice>
    <mc:Fallback>
      <p:transition spd="med" advTm="7098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913587-6058-8DC5-CC40-1E9431773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72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042">
        <p:fade/>
      </p:transition>
    </mc:Choice>
    <mc:Fallback>
      <p:transition spd="med" advTm="14042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complementarias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131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07">
        <p:fade/>
      </p:transition>
    </mc:Choice>
    <mc:Fallback>
      <p:transition spd="med" advTm="3107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703" y="2758888"/>
            <a:ext cx="7388593" cy="148141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En la guía de clase, se encuentran listadas las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 adicionales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que los estudiantes deben desarrollar y documentar para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complementar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los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conocimientos y alcances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definidos en este curso.</a:t>
            </a:r>
            <a:b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endParaRPr lang="es-CO" sz="24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 descr="Pencil outline">
            <a:extLst>
              <a:ext uri="{FF2B5EF4-FFF2-40B4-BE49-F238E27FC236}">
                <a16:creationId xmlns:a16="http://schemas.microsoft.com/office/drawing/2014/main" id="{5F08D159-B017-469F-903F-B7D69E288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5999" y="203888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656">
        <p:fade/>
      </p:transition>
    </mc:Choice>
    <mc:Fallback>
      <p:transition spd="med" advTm="15656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949" y="3017884"/>
            <a:ext cx="9318101" cy="1344566"/>
          </a:xfrm>
        </p:spPr>
        <p:txBody>
          <a:bodyPr anchor="t" anchorCtr="0">
            <a:normAutofit fontScale="90000"/>
          </a:bodyPr>
          <a:lstStyle/>
          <a:p>
            <a:pPr algn="ctr"/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completar la agregación estadística para obtención de promedios multianuales compuestos y por fenómeno climatológico, consulta la guía de clase detallada de esta actividad. Si necesitas ayuda, da clic en el enlace Ayuda o Colabora, que se encuentra en el enlace adjunto de la descripción.</a:t>
            </a:r>
          </a:p>
        </p:txBody>
      </p:sp>
      <p:pic>
        <p:nvPicPr>
          <p:cNvPr id="7" name="Graphic 6" descr="Brain in head outline">
            <a:extLst>
              <a:ext uri="{FF2B5EF4-FFF2-40B4-BE49-F238E27FC236}">
                <a16:creationId xmlns:a16="http://schemas.microsoft.com/office/drawing/2014/main" id="{558C73EA-685A-D995-6DC5-F9B5971A5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103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54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355">
        <p:fade/>
      </p:transition>
    </mc:Choice>
    <mc:Fallback>
      <p:transition spd="med" advTm="10355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25DE-F807-950C-2C5E-1A42B735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7320"/>
            <a:ext cx="12192000" cy="4572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7AB407-904A-E151-6C67-5DFCB5F840AF}"/>
              </a:ext>
            </a:extLst>
          </p:cNvPr>
          <p:cNvSpPr>
            <a:spLocks noChangeAspect="1"/>
          </p:cNvSpPr>
          <p:nvPr/>
        </p:nvSpPr>
        <p:spPr>
          <a:xfrm>
            <a:off x="4296000" y="1627320"/>
            <a:ext cx="3600000" cy="360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49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901">
        <p:fade/>
      </p:transition>
    </mc:Choice>
    <mc:Fallback>
      <p:transition spd="med" advTm="69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041" y="875607"/>
            <a:ext cx="9593302" cy="5106785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Agregar estadísticamente los registros compuestos de cada estación para obtener los valores promedio multianuales requeridos para la creación de mapas continuos interpolados.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Segmentar las series de datos por parámetro y por fenómeno climatológico (El Niño, La Niña y Neutro) y realizar su agregación a valores promedio multianuales.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Graficar los registros agregados mensuales y anuales de cada parámetro para todas las estaciones del arreglo de datos.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Graficar los valores agregados de promedio multianual para datos compuestos y por fenómeno.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Obtener y graficar valores zonales para cada parámetro estudiado.</a:t>
            </a: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829239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DBD0B961-0E06-6595-0882-CF28E68CE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2151212"/>
            <a:ext cx="540000" cy="540000"/>
          </a:xfrm>
          <a:prstGeom prst="rect">
            <a:avLst/>
          </a:prstGeom>
        </p:spPr>
      </p:pic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45166F72-A62D-640F-2910-BA05A6317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3477980"/>
            <a:ext cx="540000" cy="540000"/>
          </a:xfrm>
          <a:prstGeom prst="rect">
            <a:avLst/>
          </a:prstGeom>
        </p:spPr>
      </p:pic>
      <p:pic>
        <p:nvPicPr>
          <p:cNvPr id="10" name="Graphic 9" descr="Rocket outline">
            <a:extLst>
              <a:ext uri="{FF2B5EF4-FFF2-40B4-BE49-F238E27FC236}">
                <a16:creationId xmlns:a16="http://schemas.microsoft.com/office/drawing/2014/main" id="{C1FF0091-DDB7-3AE4-9BCB-1AB949DBC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406" y="4471580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E9CD0DE3-1D98-B120-C40B-58C5F8E98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544084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68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470">
        <p:fade/>
      </p:transition>
    </mc:Choice>
    <mc:Fallback>
      <p:transition spd="med" advTm="747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041" y="875607"/>
            <a:ext cx="9593302" cy="5106785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Agregar estadísticamente los registros compuestos de cada estación para obtener los valores promedio multianuales requeridos para la creación de mapas continuos interpolados.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Segmentar las series de datos por parámetro y por fenómeno climatológico (El Niño, La Niña y Neutro) y realizar su agregación a valores promedio multianuales.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Graficar los registros agregados mensuales y anuales de cada parámetro para todas las estaciones del arreglo de datos.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Graficar los valores agregados de promedio multianual para datos compuestos y por fenómeno.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Obtener y graficar valores zonales para cada parámetro estudiado.</a:t>
            </a: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829239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DBD0B961-0E06-6595-0882-CF28E68CE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2151212"/>
            <a:ext cx="540000" cy="540000"/>
          </a:xfrm>
          <a:prstGeom prst="rect">
            <a:avLst/>
          </a:prstGeom>
        </p:spPr>
      </p:pic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45166F72-A62D-640F-2910-BA05A6317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3477980"/>
            <a:ext cx="540000" cy="540000"/>
          </a:xfrm>
          <a:prstGeom prst="rect">
            <a:avLst/>
          </a:prstGeom>
        </p:spPr>
      </p:pic>
      <p:pic>
        <p:nvPicPr>
          <p:cNvPr id="10" name="Graphic 9" descr="Rocket outline">
            <a:extLst>
              <a:ext uri="{FF2B5EF4-FFF2-40B4-BE49-F238E27FC236}">
                <a16:creationId xmlns:a16="http://schemas.microsoft.com/office/drawing/2014/main" id="{C1FF0091-DDB7-3AE4-9BCB-1AB949DBC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406" y="4471580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E9CD0DE3-1D98-B120-C40B-58C5F8E98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544084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57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893">
        <p:fade/>
      </p:transition>
    </mc:Choice>
    <mc:Fallback>
      <p:transition spd="med" advTm="7893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041" y="875607"/>
            <a:ext cx="9593302" cy="5106785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Agregar estadísticamente los registros compuestos de cada estación para obtener los valores promedio multianuales requeridos para la creación de mapas continuos interpolados.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Segmentar las series de datos por parámetro y por fenómeno climatológico (El Niño, La Niña y Neutro) y realizar su agregación a valores promedio multianuales.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Graficar los registros agregados mensuales y anuales de cada parámetro para todas las estaciones del arreglo de datos.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Graficar los valores agregados de promedio multianual para datos compuestos y por fenómeno.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Obtener y graficar valores zonales para cada parámetro estudiado.</a:t>
            </a: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829239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DBD0B961-0E06-6595-0882-CF28E68CE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2151212"/>
            <a:ext cx="540000" cy="540000"/>
          </a:xfrm>
          <a:prstGeom prst="rect">
            <a:avLst/>
          </a:prstGeom>
        </p:spPr>
      </p:pic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45166F72-A62D-640F-2910-BA05A6317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3477980"/>
            <a:ext cx="540000" cy="540000"/>
          </a:xfrm>
          <a:prstGeom prst="rect">
            <a:avLst/>
          </a:prstGeom>
        </p:spPr>
      </p:pic>
      <p:pic>
        <p:nvPicPr>
          <p:cNvPr id="10" name="Graphic 9" descr="Rocket outline">
            <a:extLst>
              <a:ext uri="{FF2B5EF4-FFF2-40B4-BE49-F238E27FC236}">
                <a16:creationId xmlns:a16="http://schemas.microsoft.com/office/drawing/2014/main" id="{C1FF0091-DDB7-3AE4-9BCB-1AB949DBC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406" y="4471580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E9CD0DE3-1D98-B120-C40B-58C5F8E98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544084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0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628">
        <p:fade/>
      </p:transition>
    </mc:Choice>
    <mc:Fallback>
      <p:transition spd="med" advTm="7628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041" y="875607"/>
            <a:ext cx="9593302" cy="5106785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Agregar estadísticamente los registros compuestos de cada estación para obtener los valores promedio multianuales requeridos para la creación de mapas continuos interpolados.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Segmentar las series de datos por parámetro y por fenómeno climatológico (El Niño, La Niña y Neutro) y realizar su agregación a valores promedio multianuales.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Graficar los registros agregados mensuales y anuales de cada parámetro para todas las estaciones del arreglo de datos.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Graficar los valores agregados de promedio multianual para datos compuestos y por fenómeno.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Obtener y graficar valores zonales para cada parámetro estudiado.</a:t>
            </a: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829239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DBD0B961-0E06-6595-0882-CF28E68CE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2151212"/>
            <a:ext cx="540000" cy="540000"/>
          </a:xfrm>
          <a:prstGeom prst="rect">
            <a:avLst/>
          </a:prstGeom>
        </p:spPr>
      </p:pic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45166F72-A62D-640F-2910-BA05A6317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3477980"/>
            <a:ext cx="540000" cy="540000"/>
          </a:xfrm>
          <a:prstGeom prst="rect">
            <a:avLst/>
          </a:prstGeom>
        </p:spPr>
      </p:pic>
      <p:pic>
        <p:nvPicPr>
          <p:cNvPr id="10" name="Graphic 9" descr="Rocket outline">
            <a:extLst>
              <a:ext uri="{FF2B5EF4-FFF2-40B4-BE49-F238E27FC236}">
                <a16:creationId xmlns:a16="http://schemas.microsoft.com/office/drawing/2014/main" id="{C1FF0091-DDB7-3AE4-9BCB-1AB949DBC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406" y="4471580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E9CD0DE3-1D98-B120-C40B-58C5F8E98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544084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99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148">
        <p:fade/>
      </p:transition>
    </mc:Choice>
    <mc:Fallback>
      <p:transition spd="med" advTm="6148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Procedimiento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general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893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559">
        <p:fade/>
      </p:transition>
    </mc:Choice>
    <mc:Fallback>
      <p:transition spd="med" advTm="3559">
        <p:fade/>
      </p:transition>
    </mc:Fallback>
  </mc:AlternateContent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Props1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EDD01B8-816B-49B7-8C81-03AB51D87C54}">
  <ds:schemaRefs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documentManagement/types"/>
    <ds:schemaRef ds:uri="14224164-2045-4b51-92bb-313d0f626d83"/>
    <ds:schemaRef ds:uri="http://purl.org/dc/elements/1.1/"/>
    <ds:schemaRef ds:uri="http://schemas.openxmlformats.org/package/2006/metadata/core-properties"/>
    <ds:schemaRef ds:uri="bf3e1746-bde1-4d6e-9c3f-7182572f7502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2750</TotalTime>
  <Words>1305</Words>
  <Application>Microsoft Office PowerPoint</Application>
  <PresentationFormat>Widescreen</PresentationFormat>
  <Paragraphs>71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Segoe UI</vt:lpstr>
      <vt:lpstr>Segoe UI Light</vt:lpstr>
      <vt:lpstr>Tema de R.TeachingResearchGuide</vt:lpstr>
      <vt:lpstr>Agregación estadística para obtención de promedios multianuales compuestos y por fenómeno climatológico</vt:lpstr>
      <vt:lpstr>Luego de validadas y completadas las series, y de realizada la marcación de años por fenómeno climatológico, se efectúa el proceso de agregación estadística para obtener los valores promedio multianuales requeridos en cada estación por parámetro hidro-climatológico y para su interpolación espacial.</vt:lpstr>
      <vt:lpstr>PowerPoint Presentation</vt:lpstr>
      <vt:lpstr>Agregar estadísticamente los registros compuestos de cada estación para obtener los valores promedio multianuales requeridos para la creación de mapas continuos interpolados.  Segmentar las series de datos por parámetro y por fenómeno climatológico (El Niño, La Niña y Neutro) y realizar su agregación a valores promedio multianuales.  Graficar los registros agregados mensuales y anuales de cada parámetro para todas las estaciones del arreglo de datos.  Graficar los valores agregados de promedio multianual para datos compuestos y por fenómeno.  Obtener y graficar valores zonales para cada parámetro estudiado.</vt:lpstr>
      <vt:lpstr>Agregar estadísticamente los registros compuestos de cada estación para obtener los valores promedio multianuales requeridos para la creación de mapas continuos interpolados.  Segmentar las series de datos por parámetro y por fenómeno climatológico (El Niño, La Niña y Neutro) y realizar su agregación a valores promedio multianuales.  Graficar los registros agregados mensuales y anuales de cada parámetro para todas las estaciones del arreglo de datos.  Graficar los valores agregados de promedio multianual para datos compuestos y por fenómeno.  Obtener y graficar valores zonales para cada parámetro estudiado.</vt:lpstr>
      <vt:lpstr>Agregar estadísticamente los registros compuestos de cada estación para obtener los valores promedio multianuales requeridos para la creación de mapas continuos interpolados.  Segmentar las series de datos por parámetro y por fenómeno climatológico (El Niño, La Niña y Neutro) y realizar su agregación a valores promedio multianuales.  Graficar los registros agregados mensuales y anuales de cada parámetro para todas las estaciones del arreglo de datos.  Graficar los valores agregados de promedio multianual para datos compuestos y por fenómeno.  Obtener y graficar valores zonales para cada parámetro estudiado.</vt:lpstr>
      <vt:lpstr>Agregar estadísticamente los registros compuestos de cada estación para obtener los valores promedio multianuales requeridos para la creación de mapas continuos interpolados.  Segmentar las series de datos por parámetro y por fenómeno climatológico (El Niño, La Niña y Neutro) y realizar su agregación a valores promedio multianuales.  Graficar los registros agregados mensuales y anuales de cada parámetro para todas las estaciones del arreglo de datos.  Graficar los valores agregados de promedio multianual para datos compuestos y por fenómeno.  Obtener y graficar valores zonales para cada parámetro estudiado.</vt:lpstr>
      <vt:lpstr>Agregar estadísticamente los registros compuestos de cada estación para obtener los valores promedio multianuales requeridos para la creación de mapas continuos interpolados.  Segmentar las series de datos por parámetro y por fenómeno climatológico (El Niño, La Niña y Neutro) y realizar su agregación a valores promedio multianuales.  Graficar los registros agregados mensuales y anuales de cada parámetro para todas las estaciones del arreglo de datos.  Graficar los valores agregados de promedio multianual para datos compuestos y por fenómeno.  Obtener y graficar valores zonales para cada parámetro estudiado.</vt:lpstr>
      <vt:lpstr>PowerPoint Presentation</vt:lpstr>
      <vt:lpstr>Convenciones generales en diagramas: clases de entidad en azul, datasets en gris oscuro, grillas en color verde, geo-procesos en rojo, procesos automáticos o semiautomáticos en guiones rojos y procesos manuales en amarillo. Líneas conectoras con guiones corresponden a procedimientos opcionales.</vt:lpstr>
      <vt:lpstr>Convenciones generales en diagramas: clases de entidad en azul, datasets en gris oscuro, grillas en color verde, geo-procesos en rojo, procesos automáticos o semiautomáticos en guiones rojos y procesos manuales en amarillo. Líneas conectoras con guiones corresponden a procedimientos opcionales.</vt:lpstr>
      <vt:lpstr>PowerPoint Presentation</vt:lpstr>
      <vt:lpstr>Agregación estadística de datos diarios a mensuales y anuales.  Agregación estadística de datos mensuales a anuales.  Segmentación y agregación de series por fenómeno climatológico.  Agregación mensual multianual.  Generación de gráficas de análisis.  Generación de reporte detallado Markdown y tablas de valores agregados y desviaciones estándar en formato de texto separado por comas .csv.</vt:lpstr>
      <vt:lpstr>Agregación estadística de datos diarios a mensuales y anuales.  Agregación estadística de datos mensuales a anuales.  Segmentación y agregación de series por fenómeno climatológico.  Agregación mensual multianual.  Generación de gráficas de análisis.  Generación de reporte detallado Markdown y tablas de valores agregados y desviaciones estándar en formato de texto separado por comas .csv.</vt:lpstr>
      <vt:lpstr>Agregación estadística de datos diarios a mensuales y anuales.  Agregación estadística de datos mensuales a anuales.  Segmentación y agregación de series por fenómeno climatológico.  Agregación mensual multianual.  Generación de gráficas de análisis.  Generación de reporte detallado Markdown y tablas de valores agregados y desviaciones estándar en formato de texto separado por comas .csv.</vt:lpstr>
      <vt:lpstr>Agregación estadística de datos diarios a mensuales y anuales.  Agregación estadística de datos mensuales a anuales.  Segmentación y agregación de series por fenómeno climatológico.  Agregación mensual multianual.  Generación de gráficas de análisis.  Generación de reporte detallado Markdown y tablas de valores agregados y desviaciones estándar en formato de texto separado por comas .csv.</vt:lpstr>
      <vt:lpstr>Agregación estadística de datos diarios a mensuales y anuales.  Agregación estadística de datos mensuales a anuales.  Segmentación y agregación de series por fenómeno climatológico.  Agregación mensual multianual.  Generación de gráficas de análisis.  Generación de reporte detallado Markdown y tablas de valores agregados y desviaciones estándar en formato de texto separado por comas .csv.</vt:lpstr>
      <vt:lpstr>Agregación estadística de datos diarios a mensuales y anuales.  Agregación estadística de datos mensuales a anuales.  Segmentación y agregación de series por fenómeno climatológico.  Agregación mensual multianual.  Generación de gráficas de análisis.  Generación de reporte detallado Markdown y tablas de valores agregados y desviaciones estándar en formato de texto separado por comas .csv.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Durante el proceso de ejecución del script, se genera automáticamente un reporte científico integrado de resultados en formato Markdown, con el nombre D:\R.LTWB\.datasets\IDEAM_Agg\Agg_Impute_MICE_Outlier_IQR_Cap_Pivot_PTPM_TT_M.csv.md, que contiene los siguientes resultados mostrados en pantalla.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 la guía de clase, se encuentran listadas las actividades adicionales que los estudiantes deben desarrollar y documentar para complementar los conocimientos y alcances definidos en este curso. </vt:lpstr>
      <vt:lpstr>Para completar la agregación estadística para obtención de promedios multianuales compuestos y por fenómeno climatológico, consulta la guía de clase detallada de esta actividad. Si necesitas ayuda, da clic en el enlace Ayuda o Colabora, que se encuentra en el enlace adjunto de la descripción.</vt:lpstr>
      <vt:lpstr>github.com/rcfdtools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DAVID RODRIGUEZ ACEVEDO</dc:creator>
  <cp:lastModifiedBy>WILLIAM RICARDO AGUILAR PIÑA</cp:lastModifiedBy>
  <cp:revision>229</cp:revision>
  <dcterms:created xsi:type="dcterms:W3CDTF">2022-08-04T19:07:18Z</dcterms:created>
  <dcterms:modified xsi:type="dcterms:W3CDTF">2023-02-11T14:35:03Z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